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68"/>
  </p:notesMasterIdLst>
  <p:sldIdLst>
    <p:sldId id="256" r:id="rId2"/>
    <p:sldId id="331" r:id="rId3"/>
    <p:sldId id="335" r:id="rId4"/>
    <p:sldId id="332" r:id="rId5"/>
    <p:sldId id="333" r:id="rId6"/>
    <p:sldId id="334" r:id="rId7"/>
    <p:sldId id="330" r:id="rId8"/>
    <p:sldId id="329" r:id="rId9"/>
    <p:sldId id="324" r:id="rId10"/>
    <p:sldId id="325" r:id="rId11"/>
    <p:sldId id="326" r:id="rId12"/>
    <p:sldId id="327" r:id="rId13"/>
    <p:sldId id="336" r:id="rId14"/>
    <p:sldId id="337" r:id="rId15"/>
    <p:sldId id="338" r:id="rId16"/>
    <p:sldId id="345" r:id="rId17"/>
    <p:sldId id="341" r:id="rId18"/>
    <p:sldId id="342" r:id="rId19"/>
    <p:sldId id="374" r:id="rId20"/>
    <p:sldId id="346" r:id="rId21"/>
    <p:sldId id="347" r:id="rId22"/>
    <p:sldId id="348" r:id="rId23"/>
    <p:sldId id="351" r:id="rId24"/>
    <p:sldId id="352" r:id="rId25"/>
    <p:sldId id="353" r:id="rId26"/>
    <p:sldId id="354" r:id="rId27"/>
    <p:sldId id="370" r:id="rId28"/>
    <p:sldId id="385" r:id="rId29"/>
    <p:sldId id="339" r:id="rId30"/>
    <p:sldId id="355" r:id="rId31"/>
    <p:sldId id="356" r:id="rId32"/>
    <p:sldId id="357" r:id="rId33"/>
    <p:sldId id="360" r:id="rId34"/>
    <p:sldId id="391" r:id="rId35"/>
    <p:sldId id="358" r:id="rId36"/>
    <p:sldId id="361" r:id="rId37"/>
    <p:sldId id="362" r:id="rId38"/>
    <p:sldId id="363" r:id="rId39"/>
    <p:sldId id="392" r:id="rId40"/>
    <p:sldId id="364" r:id="rId41"/>
    <p:sldId id="344" r:id="rId42"/>
    <p:sldId id="373" r:id="rId43"/>
    <p:sldId id="349" r:id="rId44"/>
    <p:sldId id="378" r:id="rId45"/>
    <p:sldId id="393" r:id="rId46"/>
    <p:sldId id="366" r:id="rId47"/>
    <p:sldId id="379" r:id="rId48"/>
    <p:sldId id="340" r:id="rId49"/>
    <p:sldId id="343" r:id="rId50"/>
    <p:sldId id="375" r:id="rId51"/>
    <p:sldId id="367" r:id="rId52"/>
    <p:sldId id="383" r:id="rId53"/>
    <p:sldId id="376" r:id="rId54"/>
    <p:sldId id="381" r:id="rId55"/>
    <p:sldId id="382" r:id="rId56"/>
    <p:sldId id="377" r:id="rId57"/>
    <p:sldId id="368" r:id="rId58"/>
    <p:sldId id="369" r:id="rId59"/>
    <p:sldId id="390" r:id="rId60"/>
    <p:sldId id="388" r:id="rId61"/>
    <p:sldId id="389" r:id="rId62"/>
    <p:sldId id="386" r:id="rId63"/>
    <p:sldId id="387" r:id="rId64"/>
    <p:sldId id="372" r:id="rId65"/>
    <p:sldId id="384" r:id="rId66"/>
    <p:sldId id="271" r:id="rId6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43" autoAdjust="0"/>
  </p:normalViewPr>
  <p:slideViewPr>
    <p:cSldViewPr>
      <p:cViewPr>
        <p:scale>
          <a:sx n="100" d="100"/>
          <a:sy n="100" d="100"/>
        </p:scale>
        <p:origin x="-1146" y="-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DEFIANT\work\presentation\RakutenTech20121020\bm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DEFIANT\work\presentation\RakutenTech20121020\b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'benchmark with cache'!$B$1</c:f>
              <c:strCache>
                <c:ptCount val="1"/>
                <c:pt idx="0">
                  <c:v>CPU time (sec)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'benchmark with cache'!$A$2:$A$4</c:f>
              <c:strCache>
                <c:ptCount val="3"/>
                <c:pt idx="0">
                  <c:v>no refinement</c:v>
                </c:pt>
                <c:pt idx="1">
                  <c:v>class refinement</c:v>
                </c:pt>
                <c:pt idx="2">
                  <c:v>module refinement</c:v>
                </c:pt>
              </c:strCache>
            </c:strRef>
          </c:cat>
          <c:val>
            <c:numRef>
              <c:f>'benchmark with cache'!$B$2:$B$4</c:f>
              <c:numCache>
                <c:formatCode>General</c:formatCode>
                <c:ptCount val="3"/>
                <c:pt idx="0">
                  <c:v>0.62</c:v>
                </c:pt>
                <c:pt idx="1">
                  <c:v>0.61</c:v>
                </c:pt>
                <c:pt idx="2">
                  <c:v>0.59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995136"/>
        <c:axId val="101679872"/>
      </c:barChart>
      <c:catAx>
        <c:axId val="919951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01679872"/>
        <c:crosses val="autoZero"/>
        <c:auto val="1"/>
        <c:lblAlgn val="ctr"/>
        <c:lblOffset val="100"/>
        <c:noMultiLvlLbl val="0"/>
      </c:catAx>
      <c:valAx>
        <c:axId val="101679872"/>
        <c:scaling>
          <c:orientation val="minMax"/>
          <c:max val="0.8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91995136"/>
        <c:crosses val="autoZero"/>
        <c:crossBetween val="between"/>
        <c:majorUnit val="0.1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'benchmark without cache'!$B$1</c:f>
              <c:strCache>
                <c:ptCount val="1"/>
                <c:pt idx="0">
                  <c:v>CPU time (sec)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'benchmark without cache'!$A$2:$A$4</c:f>
              <c:strCache>
                <c:ptCount val="3"/>
                <c:pt idx="0">
                  <c:v>no refinement</c:v>
                </c:pt>
                <c:pt idx="1">
                  <c:v>class refinement</c:v>
                </c:pt>
                <c:pt idx="2">
                  <c:v>module refinement</c:v>
                </c:pt>
              </c:strCache>
            </c:strRef>
          </c:cat>
          <c:val>
            <c:numRef>
              <c:f>'benchmark without cache'!$B$2:$B$4</c:f>
              <c:numCache>
                <c:formatCode>General</c:formatCode>
                <c:ptCount val="3"/>
                <c:pt idx="0">
                  <c:v>1.4</c:v>
                </c:pt>
                <c:pt idx="1">
                  <c:v>1.76</c:v>
                </c:pt>
                <c:pt idx="2">
                  <c:v>4.49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701120"/>
        <c:axId val="101702656"/>
      </c:barChart>
      <c:catAx>
        <c:axId val="1017011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01702656"/>
        <c:crosses val="autoZero"/>
        <c:auto val="1"/>
        <c:lblAlgn val="ctr"/>
        <c:lblOffset val="100"/>
        <c:noMultiLvlLbl val="0"/>
      </c:catAx>
      <c:valAx>
        <c:axId val="101702656"/>
        <c:scaling>
          <c:orientation val="minMax"/>
          <c:max val="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01701120"/>
        <c:crosses val="autoZero"/>
        <c:crossBetween val="between"/>
        <c:majorUnit val="1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233C9-0F3B-4272-AB8B-507A8A1C4709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kumimoji="1" lang="ja-JP" altLang="en-US"/>
        </a:p>
      </dgm:t>
    </dgm:pt>
    <dgm:pt modelId="{8028F6A0-22B3-429D-8818-687CD1AA5B50}">
      <dgm:prSet phldrT="[テキスト]"/>
      <dgm:spPr/>
      <dgm:t>
        <a:bodyPr/>
        <a:lstStyle/>
        <a:p>
          <a:r>
            <a:rPr kumimoji="1" lang="en-US" altLang="ja-JP" dirty="0" err="1" smtClean="0"/>
            <a:t>Subclassing</a:t>
          </a:r>
          <a:endParaRPr kumimoji="1" lang="ja-JP" altLang="en-US" dirty="0"/>
        </a:p>
      </dgm:t>
    </dgm:pt>
    <dgm:pt modelId="{EFF67EF8-6461-4F85-895B-59224C97318C}" type="parTrans" cxnId="{7711E50D-026F-44E6-8EFB-7211C4C20C4D}">
      <dgm:prSet/>
      <dgm:spPr/>
      <dgm:t>
        <a:bodyPr/>
        <a:lstStyle/>
        <a:p>
          <a:endParaRPr kumimoji="1" lang="ja-JP" altLang="en-US"/>
        </a:p>
      </dgm:t>
    </dgm:pt>
    <dgm:pt modelId="{7DDFD565-7079-41EF-9A33-470C92D5C42B}" type="sibTrans" cxnId="{7711E50D-026F-44E6-8EFB-7211C4C20C4D}">
      <dgm:prSet/>
      <dgm:spPr/>
      <dgm:t>
        <a:bodyPr/>
        <a:lstStyle/>
        <a:p>
          <a:endParaRPr kumimoji="1" lang="ja-JP" altLang="en-US"/>
        </a:p>
      </dgm:t>
    </dgm:pt>
    <dgm:pt modelId="{31F6B570-855B-4022-A1A9-D91385758967}">
      <dgm:prSet phldrT="[テキスト]"/>
      <dgm:spPr/>
      <dgm:t>
        <a:bodyPr/>
        <a:lstStyle/>
        <a:p>
          <a:r>
            <a:rPr kumimoji="1" lang="en-US" altLang="ja-JP" dirty="0" smtClean="0"/>
            <a:t>Mix-in</a:t>
          </a:r>
          <a:endParaRPr kumimoji="1" lang="ja-JP" altLang="en-US" dirty="0"/>
        </a:p>
      </dgm:t>
    </dgm:pt>
    <dgm:pt modelId="{F7793DEE-5A90-4FEB-A5FA-6312AB84B9D5}" type="parTrans" cxnId="{38B0C8A5-7849-4D9C-B22E-97A56FA74700}">
      <dgm:prSet/>
      <dgm:spPr/>
      <dgm:t>
        <a:bodyPr/>
        <a:lstStyle/>
        <a:p>
          <a:endParaRPr kumimoji="1" lang="ja-JP" altLang="en-US"/>
        </a:p>
      </dgm:t>
    </dgm:pt>
    <dgm:pt modelId="{0CA708B3-E89D-4EF9-8774-0D826BE8CD90}" type="sibTrans" cxnId="{38B0C8A5-7849-4D9C-B22E-97A56FA74700}">
      <dgm:prSet/>
      <dgm:spPr/>
      <dgm:t>
        <a:bodyPr/>
        <a:lstStyle/>
        <a:p>
          <a:endParaRPr kumimoji="1" lang="ja-JP" altLang="en-US"/>
        </a:p>
      </dgm:t>
    </dgm:pt>
    <dgm:pt modelId="{B6A550E1-ACE8-4268-B58F-448A965D74D7}">
      <dgm:prSet phldrT="[テキスト]"/>
      <dgm:spPr/>
      <dgm:t>
        <a:bodyPr/>
        <a:lstStyle/>
        <a:p>
          <a:r>
            <a:rPr kumimoji="1" lang="en-US" altLang="ja-JP" dirty="0" smtClean="0"/>
            <a:t>Singleton methods</a:t>
          </a:r>
          <a:endParaRPr kumimoji="1" lang="ja-JP" altLang="en-US" dirty="0"/>
        </a:p>
      </dgm:t>
    </dgm:pt>
    <dgm:pt modelId="{7C191D65-6007-41CC-B941-51676118781B}" type="parTrans" cxnId="{6842A657-A409-4E08-B34D-6EFAB238D8A5}">
      <dgm:prSet/>
      <dgm:spPr/>
      <dgm:t>
        <a:bodyPr/>
        <a:lstStyle/>
        <a:p>
          <a:endParaRPr kumimoji="1" lang="ja-JP" altLang="en-US"/>
        </a:p>
      </dgm:t>
    </dgm:pt>
    <dgm:pt modelId="{E78D060E-86E4-414F-9D7D-CFD0F07FC1B8}" type="sibTrans" cxnId="{6842A657-A409-4E08-B34D-6EFAB238D8A5}">
      <dgm:prSet/>
      <dgm:spPr/>
      <dgm:t>
        <a:bodyPr/>
        <a:lstStyle/>
        <a:p>
          <a:endParaRPr kumimoji="1" lang="ja-JP" altLang="en-US"/>
        </a:p>
      </dgm:t>
    </dgm:pt>
    <dgm:pt modelId="{F6883497-FAFC-4983-8720-9C80B8AD1DEC}">
      <dgm:prSet phldrT="[テキスト]"/>
      <dgm:spPr/>
      <dgm:t>
        <a:bodyPr/>
        <a:lstStyle/>
        <a:p>
          <a:r>
            <a:rPr kumimoji="1" lang="en-US" altLang="ja-JP" dirty="0" smtClean="0"/>
            <a:t>Monkey patching</a:t>
          </a:r>
          <a:endParaRPr kumimoji="1" lang="ja-JP" altLang="en-US" dirty="0"/>
        </a:p>
      </dgm:t>
    </dgm:pt>
    <dgm:pt modelId="{000E7BAE-6BF3-40D1-8EEA-E33233D94DB8}" type="parTrans" cxnId="{720B523C-F637-4413-9B59-5E82A71BED42}">
      <dgm:prSet/>
      <dgm:spPr/>
      <dgm:t>
        <a:bodyPr/>
        <a:lstStyle/>
        <a:p>
          <a:endParaRPr kumimoji="1" lang="ja-JP" altLang="en-US"/>
        </a:p>
      </dgm:t>
    </dgm:pt>
    <dgm:pt modelId="{35E447D7-79FE-438F-812D-2D2877FA8791}" type="sibTrans" cxnId="{720B523C-F637-4413-9B59-5E82A71BED42}">
      <dgm:prSet/>
      <dgm:spPr/>
      <dgm:t>
        <a:bodyPr/>
        <a:lstStyle/>
        <a:p>
          <a:endParaRPr kumimoji="1" lang="ja-JP" altLang="en-US"/>
        </a:p>
      </dgm:t>
    </dgm:pt>
    <dgm:pt modelId="{86967168-02FE-4D43-A237-B05B36A68AF9}" type="pres">
      <dgm:prSet presAssocID="{6AA233C9-0F3B-4272-AB8B-507A8A1C47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8EEE656E-A33D-4A78-AE88-38CD191665D6}" type="pres">
      <dgm:prSet presAssocID="{8028F6A0-22B3-429D-8818-687CD1AA5B5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37E3423-9CC3-4350-8940-399DD4458C64}" type="pres">
      <dgm:prSet presAssocID="{7DDFD565-7079-41EF-9A33-470C92D5C42B}" presName="sibTrans" presStyleCnt="0"/>
      <dgm:spPr/>
    </dgm:pt>
    <dgm:pt modelId="{0AF50256-CC69-456D-A8C6-D0320B5EA01F}" type="pres">
      <dgm:prSet presAssocID="{31F6B570-855B-4022-A1A9-D9138575896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5AF5EFB-EEF7-4B15-98D8-B4A13BAAFC85}" type="pres">
      <dgm:prSet presAssocID="{0CA708B3-E89D-4EF9-8774-0D826BE8CD90}" presName="sibTrans" presStyleCnt="0"/>
      <dgm:spPr/>
    </dgm:pt>
    <dgm:pt modelId="{882354F7-E0D2-4725-8143-8EA778267A27}" type="pres">
      <dgm:prSet presAssocID="{B6A550E1-ACE8-4268-B58F-448A965D74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0961EF7-41D1-4C08-B081-2B1A83F71DC7}" type="pres">
      <dgm:prSet presAssocID="{E78D060E-86E4-414F-9D7D-CFD0F07FC1B8}" presName="sibTrans" presStyleCnt="0"/>
      <dgm:spPr/>
    </dgm:pt>
    <dgm:pt modelId="{94496E3F-4292-4A3B-9EE0-3BB234D3D256}" type="pres">
      <dgm:prSet presAssocID="{F6883497-FAFC-4983-8720-9C80B8AD1DE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7B8498F-50AA-4163-BF30-F49BD2037E04}" type="presOf" srcId="{6AA233C9-0F3B-4272-AB8B-507A8A1C4709}" destId="{86967168-02FE-4D43-A237-B05B36A68AF9}" srcOrd="0" destOrd="0" presId="urn:microsoft.com/office/officeart/2005/8/layout/default"/>
    <dgm:cxn modelId="{6842A657-A409-4E08-B34D-6EFAB238D8A5}" srcId="{6AA233C9-0F3B-4272-AB8B-507A8A1C4709}" destId="{B6A550E1-ACE8-4268-B58F-448A965D74D7}" srcOrd="2" destOrd="0" parTransId="{7C191D65-6007-41CC-B941-51676118781B}" sibTransId="{E78D060E-86E4-414F-9D7D-CFD0F07FC1B8}"/>
    <dgm:cxn modelId="{7711E50D-026F-44E6-8EFB-7211C4C20C4D}" srcId="{6AA233C9-0F3B-4272-AB8B-507A8A1C4709}" destId="{8028F6A0-22B3-429D-8818-687CD1AA5B50}" srcOrd="0" destOrd="0" parTransId="{EFF67EF8-6461-4F85-895B-59224C97318C}" sibTransId="{7DDFD565-7079-41EF-9A33-470C92D5C42B}"/>
    <dgm:cxn modelId="{D29A0A0D-F881-498A-86D4-3189F9D32C79}" type="presOf" srcId="{8028F6A0-22B3-429D-8818-687CD1AA5B50}" destId="{8EEE656E-A33D-4A78-AE88-38CD191665D6}" srcOrd="0" destOrd="0" presId="urn:microsoft.com/office/officeart/2005/8/layout/default"/>
    <dgm:cxn modelId="{720B523C-F637-4413-9B59-5E82A71BED42}" srcId="{6AA233C9-0F3B-4272-AB8B-507A8A1C4709}" destId="{F6883497-FAFC-4983-8720-9C80B8AD1DEC}" srcOrd="3" destOrd="0" parTransId="{000E7BAE-6BF3-40D1-8EEA-E33233D94DB8}" sibTransId="{35E447D7-79FE-438F-812D-2D2877FA8791}"/>
    <dgm:cxn modelId="{38B0C8A5-7849-4D9C-B22E-97A56FA74700}" srcId="{6AA233C9-0F3B-4272-AB8B-507A8A1C4709}" destId="{31F6B570-855B-4022-A1A9-D91385758967}" srcOrd="1" destOrd="0" parTransId="{F7793DEE-5A90-4FEB-A5FA-6312AB84B9D5}" sibTransId="{0CA708B3-E89D-4EF9-8774-0D826BE8CD90}"/>
    <dgm:cxn modelId="{5A2044A4-4665-437D-A228-E8D0193B3B20}" type="presOf" srcId="{F6883497-FAFC-4983-8720-9C80B8AD1DEC}" destId="{94496E3F-4292-4A3B-9EE0-3BB234D3D256}" srcOrd="0" destOrd="0" presId="urn:microsoft.com/office/officeart/2005/8/layout/default"/>
    <dgm:cxn modelId="{19EC21DE-48B1-4574-8DFA-F2AE8449224F}" type="presOf" srcId="{31F6B570-855B-4022-A1A9-D91385758967}" destId="{0AF50256-CC69-456D-A8C6-D0320B5EA01F}" srcOrd="0" destOrd="0" presId="urn:microsoft.com/office/officeart/2005/8/layout/default"/>
    <dgm:cxn modelId="{F3F35A4B-C746-4C2C-99D3-501BE0F508D1}" type="presOf" srcId="{B6A550E1-ACE8-4268-B58F-448A965D74D7}" destId="{882354F7-E0D2-4725-8143-8EA778267A27}" srcOrd="0" destOrd="0" presId="urn:microsoft.com/office/officeart/2005/8/layout/default"/>
    <dgm:cxn modelId="{9D0992D0-AC94-4180-BA85-2AECBC4169C7}" type="presParOf" srcId="{86967168-02FE-4D43-A237-B05B36A68AF9}" destId="{8EEE656E-A33D-4A78-AE88-38CD191665D6}" srcOrd="0" destOrd="0" presId="urn:microsoft.com/office/officeart/2005/8/layout/default"/>
    <dgm:cxn modelId="{F3FBD534-8BBC-4F8A-97EA-79105B8C3AD1}" type="presParOf" srcId="{86967168-02FE-4D43-A237-B05B36A68AF9}" destId="{137E3423-9CC3-4350-8940-399DD4458C64}" srcOrd="1" destOrd="0" presId="urn:microsoft.com/office/officeart/2005/8/layout/default"/>
    <dgm:cxn modelId="{3007DBB1-4B23-46A9-8576-147CF4CDB67B}" type="presParOf" srcId="{86967168-02FE-4D43-A237-B05B36A68AF9}" destId="{0AF50256-CC69-456D-A8C6-D0320B5EA01F}" srcOrd="2" destOrd="0" presId="urn:microsoft.com/office/officeart/2005/8/layout/default"/>
    <dgm:cxn modelId="{B8162FAD-AF15-40A0-BE78-1AA7D2ECD255}" type="presParOf" srcId="{86967168-02FE-4D43-A237-B05B36A68AF9}" destId="{95AF5EFB-EEF7-4B15-98D8-B4A13BAAFC85}" srcOrd="3" destOrd="0" presId="urn:microsoft.com/office/officeart/2005/8/layout/default"/>
    <dgm:cxn modelId="{9AEA3367-2F95-489E-B27D-909676585FE9}" type="presParOf" srcId="{86967168-02FE-4D43-A237-B05B36A68AF9}" destId="{882354F7-E0D2-4725-8143-8EA778267A27}" srcOrd="4" destOrd="0" presId="urn:microsoft.com/office/officeart/2005/8/layout/default"/>
    <dgm:cxn modelId="{03C87EF8-B11D-4142-BB73-8EF22F6CF175}" type="presParOf" srcId="{86967168-02FE-4D43-A237-B05B36A68AF9}" destId="{80961EF7-41D1-4C08-B081-2B1A83F71DC7}" srcOrd="5" destOrd="0" presId="urn:microsoft.com/office/officeart/2005/8/layout/default"/>
    <dgm:cxn modelId="{9B91C180-A139-4EF4-AB66-327C652F48DD}" type="presParOf" srcId="{86967168-02FE-4D43-A237-B05B36A68AF9}" destId="{94496E3F-4292-4A3B-9EE0-3BB234D3D25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656E-A33D-4A78-AE88-38CD191665D6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err="1" smtClean="0"/>
            <a:t>Subclassing</a:t>
          </a:r>
          <a:endParaRPr kumimoji="1" lang="ja-JP" altLang="en-US" sz="3800" kern="1200" dirty="0"/>
        </a:p>
      </dsp:txBody>
      <dsp:txXfrm>
        <a:off x="744" y="145603"/>
        <a:ext cx="2902148" cy="1741289"/>
      </dsp:txXfrm>
    </dsp:sp>
    <dsp:sp modelId="{0AF50256-CC69-456D-A8C6-D0320B5EA01F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Mix-in</a:t>
          </a:r>
          <a:endParaRPr kumimoji="1" lang="ja-JP" altLang="en-US" sz="3800" kern="1200" dirty="0"/>
        </a:p>
      </dsp:txBody>
      <dsp:txXfrm>
        <a:off x="3193107" y="145603"/>
        <a:ext cx="2902148" cy="1741289"/>
      </dsp:txXfrm>
    </dsp:sp>
    <dsp:sp modelId="{882354F7-E0D2-4725-8143-8EA778267A27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Singleton methods</a:t>
          </a:r>
          <a:endParaRPr kumimoji="1" lang="ja-JP" altLang="en-US" sz="3800" kern="1200" dirty="0"/>
        </a:p>
      </dsp:txBody>
      <dsp:txXfrm>
        <a:off x="744" y="2177107"/>
        <a:ext cx="2902148" cy="1741289"/>
      </dsp:txXfrm>
    </dsp:sp>
    <dsp:sp modelId="{94496E3F-4292-4A3B-9EE0-3BB234D3D256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800" kern="1200" dirty="0" smtClean="0"/>
            <a:t>Monkey patching</a:t>
          </a:r>
          <a:endParaRPr kumimoji="1" lang="ja-JP" altLang="en-US" sz="3800" kern="1200" dirty="0"/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A956-B84A-4963-A5A1-07FF5674870B}" type="datetimeFigureOut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D2357-25F2-4475-9397-0C1C42AC5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91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2357-25F2-4475-9397-0C1C42AC59C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17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cap="none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2A44C-4838-48A1-8CCC-56B31324CD36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5D4B-96D3-4275-B22A-7550BE743D12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45D9-E47B-41FE-9D53-8206BA0721AD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75DF-70B1-4C70-B488-86679E08279F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0FBA-32EC-48A0-B846-53E50F22EDC6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8847" y="6376243"/>
            <a:ext cx="1315721" cy="365125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話題転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B954-E802-41CF-A23B-AF4001D9A985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2D17-F2F6-4F58-A5BA-B4327B220303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C874-8A2A-417D-8190-0EEAE08A6CBC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E7E1-4417-46D1-A1D7-5676DF5662EE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AAFE-9511-4B75-BEE3-5AB426959440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106B-0A95-46B3-B66A-1A5A0A78CD79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3BBB-F8BD-4C2C-A7A1-30EF8887FC58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B5A1D04-C170-4F36-A596-1B147592CAD8}" type="datetime1">
              <a:rPr kumimoji="1" lang="ja-JP" altLang="en-US" smtClean="0"/>
              <a:t>2012/10/17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8847" y="6376243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Refinements –</a:t>
            </a:r>
            <a:br>
              <a:rPr kumimoji="1" lang="en-US" altLang="ja-JP" dirty="0" smtClean="0"/>
            </a:br>
            <a:r>
              <a:rPr kumimoji="1" lang="en-US" altLang="ja-JP" dirty="0" smtClean="0"/>
              <a:t>A new feature of Ruby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ja-JP" dirty="0" smtClean="0"/>
              <a:t>Shugo Maeda</a:t>
            </a:r>
          </a:p>
          <a:p>
            <a:r>
              <a:rPr lang="en-US" altLang="ja-JP" dirty="0" smtClean="0"/>
              <a:t>2012-10-20T15:00:00 </a:t>
            </a:r>
            <a:r>
              <a:rPr lang="en-US" altLang="ja-JP" dirty="0"/>
              <a:t>- </a:t>
            </a:r>
            <a:r>
              <a:rPr lang="en-US" altLang="ja-JP" dirty="0" smtClean="0"/>
              <a:t>2012-10-20T15:45:00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573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Ruby's </a:t>
            </a:r>
            <a:r>
              <a:rPr kumimoji="1" lang="en-US" altLang="ja-JP" dirty="0" err="1" smtClean="0"/>
              <a:t>subclassing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 smtClean="0"/>
              <a:t>ingle inheritance</a:t>
            </a:r>
          </a:p>
          <a:p>
            <a:r>
              <a:rPr lang="en-US" altLang="ja-JP" dirty="0" err="1" smtClean="0"/>
              <a:t>Superclasses</a:t>
            </a:r>
            <a:r>
              <a:rPr lang="en-US" altLang="ja-JP" dirty="0" smtClean="0"/>
              <a:t> aren't affected</a:t>
            </a:r>
          </a:p>
          <a:p>
            <a:r>
              <a:rPr kumimoji="1" lang="en-US" altLang="ja-JP" dirty="0" smtClean="0"/>
              <a:t>Implementation-only inheritance</a:t>
            </a:r>
          </a:p>
          <a:p>
            <a:pPr lvl="1"/>
            <a:r>
              <a:rPr lang="en-US" altLang="ja-JP" dirty="0" smtClean="0"/>
              <a:t>Violations of LSP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32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Liskov</a:t>
            </a:r>
            <a:r>
              <a:rPr kumimoji="1" lang="en-US" altLang="ja-JP" dirty="0" smtClean="0"/>
              <a:t> Substitution Principle</a:t>
            </a:r>
          </a:p>
          <a:p>
            <a:pPr lvl="1"/>
            <a:r>
              <a:rPr lang="en-US" altLang="ja-JP" dirty="0" smtClean="0"/>
              <a:t>An </a:t>
            </a:r>
            <a:r>
              <a:rPr lang="en-US" altLang="ja-JP" dirty="0"/>
              <a:t>instance of a subtype must behave like an instance of the </a:t>
            </a:r>
            <a:r>
              <a:rPr lang="en-US" altLang="ja-JP" dirty="0" err="1"/>
              <a:t>supertype</a:t>
            </a:r>
            <a:r>
              <a:rPr lang="en-US" altLang="ja-JP" dirty="0"/>
              <a:t> of the </a:t>
            </a:r>
            <a:r>
              <a:rPr lang="en-US" altLang="ja-JP" dirty="0" smtClean="0"/>
              <a:t>subtype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9551" y="3717032"/>
            <a:ext cx="4673975" cy="17641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person.name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12502" y="3645024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Person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5912502" y="4941168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Employee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>
            <a:stCxn id="6" idx="1"/>
          </p:cNvCxnSpPr>
          <p:nvPr/>
        </p:nvCxnSpPr>
        <p:spPr>
          <a:xfrm flipH="1">
            <a:off x="4716016" y="3933056"/>
            <a:ext cx="119648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7" idx="1"/>
          </p:cNvCxnSpPr>
          <p:nvPr/>
        </p:nvCxnSpPr>
        <p:spPr>
          <a:xfrm flipH="1" flipV="1">
            <a:off x="4716016" y="4149080"/>
            <a:ext cx="1196486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二等辺三角形 11"/>
          <p:cNvSpPr/>
          <p:nvPr/>
        </p:nvSpPr>
        <p:spPr>
          <a:xfrm>
            <a:off x="6725327" y="422328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>
            <a:stCxn id="12" idx="3"/>
            <a:endCxn id="7" idx="0"/>
          </p:cNvCxnSpPr>
          <p:nvPr/>
        </p:nvCxnSpPr>
        <p:spPr>
          <a:xfrm>
            <a:off x="6862431" y="4439311"/>
            <a:ext cx="0" cy="501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 example of LSP violation in Ruby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824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Employee &lt;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undef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puts person.name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Employee.new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matz.name = "Yukihiro Matsumoto"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) #=&gt; undefined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method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Implementation-only inheritance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Subclassing</a:t>
            </a:r>
            <a:r>
              <a:rPr kumimoji="1" lang="en-US" altLang="ja-JP" dirty="0" smtClean="0"/>
              <a:t> is not Subtyping</a:t>
            </a:r>
          </a:p>
          <a:p>
            <a:r>
              <a:rPr lang="en-US" altLang="ja-JP" dirty="0" smtClean="0"/>
              <a:t>Duck typing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9551" y="3068960"/>
            <a:ext cx="4673975" cy="17641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print_name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(person)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person.name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12502" y="2996952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Person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912502" y="4005064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Employee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>
            <a:stCxn id="12" idx="1"/>
          </p:cNvCxnSpPr>
          <p:nvPr/>
        </p:nvCxnSpPr>
        <p:spPr>
          <a:xfrm flipH="1">
            <a:off x="4716016" y="3284984"/>
            <a:ext cx="119648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3" idx="1"/>
          </p:cNvCxnSpPr>
          <p:nvPr/>
        </p:nvCxnSpPr>
        <p:spPr>
          <a:xfrm flipH="1" flipV="1">
            <a:off x="4716016" y="3501008"/>
            <a:ext cx="119648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4499992" y="5085184"/>
            <a:ext cx="3096344" cy="1224136"/>
          </a:xfrm>
          <a:prstGeom prst="wedgeRoundRectCallout">
            <a:avLst>
              <a:gd name="adj1" fmla="val 24185"/>
              <a:gd name="adj2" fmla="val -960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need not be a subclass of Person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90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Mix-in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3123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; Stream; ...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Readable; ... end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ReadStream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&lt; Stream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include Readable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Limited m</a:t>
            </a:r>
            <a:r>
              <a:rPr kumimoji="1" lang="en-US" altLang="ja-JP" dirty="0" smtClean="0"/>
              <a:t>ultiple inheritance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38103" y="2166134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smtClean="0"/>
              <a:t>Readable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403094" y="2634186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Stream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191667" y="2166134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smtClean="0"/>
              <a:t>Writable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232940" y="5013176"/>
            <a:ext cx="2376264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ReadWriteStream</a:t>
            </a:r>
            <a:endParaRPr lang="en-US" altLang="ja-JP" sz="20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626106" y="5009253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ReadStream</a:t>
            </a:r>
            <a:endParaRPr lang="en-US" altLang="ja-JP" sz="20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6220037" y="5013176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WriteStream</a:t>
            </a:r>
            <a:endParaRPr lang="en-US" altLang="ja-JP" sz="2000" dirty="0" smtClean="0"/>
          </a:p>
        </p:txBody>
      </p:sp>
      <p:sp>
        <p:nvSpPr>
          <p:cNvPr id="19" name="二等辺三角形 18"/>
          <p:cNvSpPr/>
          <p:nvPr/>
        </p:nvSpPr>
        <p:spPr>
          <a:xfrm>
            <a:off x="4283968" y="3573016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9" idx="3"/>
            <a:endCxn id="14" idx="0"/>
          </p:cNvCxnSpPr>
          <p:nvPr/>
        </p:nvCxnSpPr>
        <p:spPr>
          <a:xfrm>
            <a:off x="4421072" y="3789040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二等辺三角形 44"/>
          <p:cNvSpPr/>
          <p:nvPr/>
        </p:nvSpPr>
        <p:spPr>
          <a:xfrm>
            <a:off x="7069587" y="310223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コネクタ 46"/>
          <p:cNvCxnSpPr>
            <a:stCxn id="45" idx="3"/>
            <a:endCxn id="16" idx="0"/>
          </p:cNvCxnSpPr>
          <p:nvPr/>
        </p:nvCxnSpPr>
        <p:spPr>
          <a:xfrm>
            <a:off x="7206691" y="3318262"/>
            <a:ext cx="0" cy="169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 rot="16200000">
            <a:off x="916307" y="3959923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57" name="二等辺三角形 56"/>
          <p:cNvSpPr/>
          <p:nvPr/>
        </p:nvSpPr>
        <p:spPr>
          <a:xfrm>
            <a:off x="1471489" y="310223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>
            <a:stCxn id="57" idx="3"/>
            <a:endCxn id="15" idx="0"/>
          </p:cNvCxnSpPr>
          <p:nvPr/>
        </p:nvCxnSpPr>
        <p:spPr>
          <a:xfrm>
            <a:off x="1608593" y="3318262"/>
            <a:ext cx="4167" cy="1690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角丸四角形吹き出し 58"/>
          <p:cNvSpPr/>
          <p:nvPr/>
        </p:nvSpPr>
        <p:spPr>
          <a:xfrm>
            <a:off x="3734956" y="1556792"/>
            <a:ext cx="1901300" cy="897374"/>
          </a:xfrm>
          <a:prstGeom prst="wedgeRoundRectCallout">
            <a:avLst>
              <a:gd name="adj1" fmla="val -30881"/>
              <a:gd name="adj2" fmla="val 775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at most one superclass</a:t>
            </a:r>
            <a:endParaRPr lang="ja-JP" altLang="en-US" dirty="0"/>
          </a:p>
        </p:txBody>
      </p:sp>
      <p:sp>
        <p:nvSpPr>
          <p:cNvPr id="60" name="角丸四角形吹き出し 59"/>
          <p:cNvSpPr/>
          <p:nvPr/>
        </p:nvSpPr>
        <p:spPr>
          <a:xfrm>
            <a:off x="6493335" y="908720"/>
            <a:ext cx="2039105" cy="1024751"/>
          </a:xfrm>
          <a:prstGeom prst="wedgeRoundRectCallout">
            <a:avLst>
              <a:gd name="adj1" fmla="val -30881"/>
              <a:gd name="adj2" fmla="val 775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multiple modules can be included</a:t>
            </a:r>
            <a:endParaRPr lang="ja-JP" altLang="en-US" dirty="0"/>
          </a:p>
        </p:txBody>
      </p:sp>
      <p:sp>
        <p:nvSpPr>
          <p:cNvPr id="30" name="二等辺三角形 29"/>
          <p:cNvSpPr/>
          <p:nvPr/>
        </p:nvSpPr>
        <p:spPr>
          <a:xfrm rot="3084706">
            <a:off x="3619452" y="3551604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>
            <a:stCxn id="30" idx="3"/>
            <a:endCxn id="15" idx="0"/>
          </p:cNvCxnSpPr>
          <p:nvPr/>
        </p:nvCxnSpPr>
        <p:spPr>
          <a:xfrm flipH="1">
            <a:off x="1612760" y="3726985"/>
            <a:ext cx="2059369" cy="128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二等辺三角形 42"/>
          <p:cNvSpPr/>
          <p:nvPr/>
        </p:nvSpPr>
        <p:spPr>
          <a:xfrm rot="18446412" flipH="1">
            <a:off x="4994775" y="3551605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>
            <a:stCxn id="43" idx="3"/>
            <a:endCxn id="16" idx="0"/>
          </p:cNvCxnSpPr>
          <p:nvPr/>
        </p:nvCxnSpPr>
        <p:spPr>
          <a:xfrm>
            <a:off x="5217639" y="3725281"/>
            <a:ext cx="1989052" cy="128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二等辺三角形 47"/>
          <p:cNvSpPr/>
          <p:nvPr/>
        </p:nvSpPr>
        <p:spPr>
          <a:xfrm rot="18744051">
            <a:off x="2132654" y="306301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stCxn id="48" idx="3"/>
            <a:endCxn id="14" idx="0"/>
          </p:cNvCxnSpPr>
          <p:nvPr/>
        </p:nvCxnSpPr>
        <p:spPr>
          <a:xfrm>
            <a:off x="2349519" y="3243864"/>
            <a:ext cx="2071553" cy="176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二等辺三角形 60"/>
          <p:cNvSpPr/>
          <p:nvPr/>
        </p:nvSpPr>
        <p:spPr>
          <a:xfrm rot="2855949" flipH="1">
            <a:off x="6356231" y="3064381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>
            <a:stCxn id="14" idx="0"/>
            <a:endCxn id="61" idx="3"/>
          </p:cNvCxnSpPr>
          <p:nvPr/>
        </p:nvCxnSpPr>
        <p:spPr>
          <a:xfrm flipV="1">
            <a:off x="4421072" y="3245227"/>
            <a:ext cx="1992502" cy="176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 rot="2361503">
            <a:off x="3128860" y="4381249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63" name="テキスト ボックス 62"/>
          <p:cNvSpPr txBox="1"/>
          <p:nvPr/>
        </p:nvSpPr>
        <p:spPr>
          <a:xfrm rot="16200000">
            <a:off x="6511446" y="4009835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  <p:sp>
        <p:nvSpPr>
          <p:cNvPr id="64" name="テキスト ボックス 63"/>
          <p:cNvSpPr txBox="1"/>
          <p:nvPr/>
        </p:nvSpPr>
        <p:spPr>
          <a:xfrm rot="19238497" flipH="1">
            <a:off x="4528060" y="4328648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&lt;&lt;mix-in&gt;&gt;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883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Linearization of mix-in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56676" y="2960948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smtClean="0"/>
              <a:t>Readable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856676" y="1700808"/>
            <a:ext cx="203004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Stream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83568" y="5661248"/>
            <a:ext cx="2376264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ReadWriteStream</a:t>
            </a:r>
            <a:endParaRPr lang="en-US" altLang="ja-JP" dirty="0" smtClean="0"/>
          </a:p>
        </p:txBody>
      </p:sp>
      <p:sp>
        <p:nvSpPr>
          <p:cNvPr id="22" name="二等辺三角形 21"/>
          <p:cNvSpPr/>
          <p:nvPr/>
        </p:nvSpPr>
        <p:spPr>
          <a:xfrm>
            <a:off x="1734596" y="2276872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22" idx="3"/>
            <a:endCxn id="10" idx="0"/>
          </p:cNvCxnSpPr>
          <p:nvPr/>
        </p:nvCxnSpPr>
        <p:spPr>
          <a:xfrm>
            <a:off x="1871700" y="2492896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848637" y="429309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smtClean="0"/>
              <a:t>Writable</a:t>
            </a:r>
          </a:p>
        </p:txBody>
      </p:sp>
      <p:sp>
        <p:nvSpPr>
          <p:cNvPr id="28" name="二等辺三角形 27"/>
          <p:cNvSpPr/>
          <p:nvPr/>
        </p:nvSpPr>
        <p:spPr>
          <a:xfrm>
            <a:off x="1734596" y="3609019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>
            <a:stCxn id="28" idx="3"/>
            <a:endCxn id="27" idx="0"/>
          </p:cNvCxnSpPr>
          <p:nvPr/>
        </p:nvCxnSpPr>
        <p:spPr>
          <a:xfrm flipH="1">
            <a:off x="1863661" y="3825043"/>
            <a:ext cx="8039" cy="46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二等辺三角形 35"/>
          <p:cNvSpPr/>
          <p:nvPr/>
        </p:nvSpPr>
        <p:spPr>
          <a:xfrm>
            <a:off x="1734596" y="4941168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>
            <a:stCxn id="36" idx="3"/>
            <a:endCxn id="14" idx="0"/>
          </p:cNvCxnSpPr>
          <p:nvPr/>
        </p:nvCxnSpPr>
        <p:spPr>
          <a:xfrm>
            <a:off x="1871700" y="5157192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3563888" y="2312875"/>
            <a:ext cx="4968552" cy="32763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class Strea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module Readable;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module Writable;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dirty="0" err="1" smtClean="0">
                <a:latin typeface="Courier New" pitchFamily="49" charset="0"/>
                <a:cs typeface="Courier New" pitchFamily="49" charset="0"/>
              </a:rPr>
              <a:t>ReadWriteStream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&lt; Stream</a:t>
            </a:r>
          </a:p>
          <a:p>
            <a:r>
              <a:rPr lang="en-US" altLang="ja-JP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include Readable</a:t>
            </a:r>
          </a:p>
          <a:p>
            <a:r>
              <a:rPr lang="en-US" altLang="ja-JP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include Writable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009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Singleton methods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matz.design_ruby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matz.design_ruby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shugo.design_ruby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Singleton classes behind singleton methods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4079799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&lt;&lt;singleton&gt;&gt;</a:t>
            </a:r>
          </a:p>
          <a:p>
            <a:pPr algn="ctr"/>
            <a:r>
              <a:rPr lang="en-US" altLang="ja-JP" sz="2000" dirty="0" err="1" smtClean="0"/>
              <a:t>Matz</a:t>
            </a:r>
            <a:endParaRPr lang="en-US" altLang="ja-JP" sz="20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5724128" y="4080027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/>
              <a:t>m</a:t>
            </a:r>
            <a:r>
              <a:rPr lang="en-US" altLang="ja-JP" sz="2000" u="sng" dirty="0" err="1" smtClean="0"/>
              <a:t>atz</a:t>
            </a:r>
            <a:endParaRPr lang="en-US" altLang="ja-JP" sz="2000" u="sng" dirty="0" smtClean="0"/>
          </a:p>
        </p:txBody>
      </p:sp>
      <p:sp>
        <p:nvSpPr>
          <p:cNvPr id="57" name="二等辺三角形 56"/>
          <p:cNvSpPr/>
          <p:nvPr/>
        </p:nvSpPr>
        <p:spPr>
          <a:xfrm>
            <a:off x="2209560" y="2924944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>
            <a:stCxn id="57" idx="3"/>
            <a:endCxn id="10" idx="0"/>
          </p:cNvCxnSpPr>
          <p:nvPr/>
        </p:nvCxnSpPr>
        <p:spPr>
          <a:xfrm>
            <a:off x="2346664" y="3140968"/>
            <a:ext cx="0" cy="93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331640" y="1988840"/>
            <a:ext cx="203004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Person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1331640" y="5007829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5181077"/>
            <a:ext cx="2030048" cy="46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</a:t>
            </a:r>
            <a:r>
              <a:rPr lang="en-US" altLang="ja-JP" dirty="0" err="1" smtClean="0"/>
              <a:t>design_ruby</a:t>
            </a:r>
            <a:r>
              <a:rPr lang="en-US" altLang="ja-JP" dirty="0" smtClean="0"/>
              <a:t>()</a:t>
            </a:r>
          </a:p>
        </p:txBody>
      </p:sp>
      <p:cxnSp>
        <p:nvCxnSpPr>
          <p:cNvPr id="11" name="直線矢印コネクタ 10"/>
          <p:cNvCxnSpPr>
            <a:stCxn id="15" idx="1"/>
            <a:endCxn id="10" idx="3"/>
          </p:cNvCxnSpPr>
          <p:nvPr/>
        </p:nvCxnSpPr>
        <p:spPr>
          <a:xfrm flipH="1" flipV="1">
            <a:off x="3361688" y="4547851"/>
            <a:ext cx="2362440" cy="228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779912" y="424530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1988840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 smtClean="0"/>
              <a:t>shugo</a:t>
            </a:r>
            <a:endParaRPr lang="en-US" altLang="ja-JP" sz="2000" u="sng" dirty="0" smtClean="0"/>
          </a:p>
        </p:txBody>
      </p:sp>
      <p:cxnSp>
        <p:nvCxnSpPr>
          <p:cNvPr id="39" name="直線矢印コネクタ 38"/>
          <p:cNvCxnSpPr>
            <a:stCxn id="38" idx="1"/>
            <a:endCxn id="31" idx="3"/>
          </p:cNvCxnSpPr>
          <p:nvPr/>
        </p:nvCxnSpPr>
        <p:spPr>
          <a:xfrm flipH="1">
            <a:off x="3361688" y="2456892"/>
            <a:ext cx="2362440" cy="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215706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43" name="角丸四角形吹き出し 42"/>
          <p:cNvSpPr/>
          <p:nvPr/>
        </p:nvSpPr>
        <p:spPr>
          <a:xfrm>
            <a:off x="3495563" y="5168122"/>
            <a:ext cx="1901300" cy="1056235"/>
          </a:xfrm>
          <a:prstGeom prst="wedgeRoundRectCallout">
            <a:avLst>
              <a:gd name="adj1" fmla="val -60793"/>
              <a:gd name="adj2" fmla="val -343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 singleton class has only one instance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5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Limitation of singleton methods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Singleton methods can't be defined for Numeric objects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2852936"/>
            <a:ext cx="7130752" cy="2304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x = 123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x.foo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TypeError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puts "foo"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am I?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Shugo</a:t>
            </a:r>
            <a:r>
              <a:rPr lang="en-US" altLang="ja-JP" dirty="0" smtClean="0"/>
              <a:t> Maeda</a:t>
            </a:r>
          </a:p>
          <a:p>
            <a:pPr lvl="1"/>
            <a:r>
              <a:rPr kumimoji="1" lang="en-US" altLang="ja-JP" dirty="0" smtClean="0"/>
              <a:t>Ruby committer</a:t>
            </a:r>
          </a:p>
          <a:p>
            <a:pPr lvl="1"/>
            <a:r>
              <a:rPr lang="en-US" altLang="ja-JP" dirty="0"/>
              <a:t>D</a:t>
            </a:r>
            <a:r>
              <a:rPr lang="en-US" altLang="ja-JP" dirty="0" smtClean="0"/>
              <a:t>irector of the Network Applied Communication Laboratory</a:t>
            </a:r>
          </a:p>
          <a:p>
            <a:pPr lvl="1"/>
            <a:r>
              <a:rPr kumimoji="1" lang="en-US" altLang="ja-JP" dirty="0" smtClean="0"/>
              <a:t>Secretary General of the Ruby Association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93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Monkey patching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reopen Person, and add code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:age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Person.new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shugo.name = "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Maeda"</a:t>
            </a:r>
          </a:p>
          <a:p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shugo.age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34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Monkey patching affects all instances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2157069"/>
            <a:ext cx="2030048" cy="60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Person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724128" y="4080027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/>
              <a:t>m</a:t>
            </a:r>
            <a:r>
              <a:rPr lang="en-US" altLang="ja-JP" sz="2000" u="sng" dirty="0" err="1" smtClean="0"/>
              <a:t>atz</a:t>
            </a:r>
            <a:endParaRPr lang="en-US" altLang="ja-JP" sz="2000" u="sng" dirty="0" smtClean="0"/>
          </a:p>
        </p:txBody>
      </p:sp>
      <p:sp>
        <p:nvSpPr>
          <p:cNvPr id="33" name="正方形/長方形 32"/>
          <p:cNvSpPr/>
          <p:nvPr/>
        </p:nvSpPr>
        <p:spPr>
          <a:xfrm>
            <a:off x="1331640" y="2750321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2923568"/>
            <a:ext cx="2030048" cy="12902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+name()</a:t>
            </a:r>
          </a:p>
          <a:p>
            <a:r>
              <a:rPr lang="en-US" altLang="ja-JP" dirty="0" smtClean="0"/>
              <a:t>+name=(</a:t>
            </a:r>
            <a:r>
              <a:rPr lang="en-US" altLang="ja-JP" dirty="0" err="1" smtClean="0"/>
              <a:t>val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+age()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+age=(</a:t>
            </a:r>
            <a:r>
              <a:rPr lang="en-US" altLang="ja-JP" dirty="0" err="1" smtClean="0">
                <a:solidFill>
                  <a:srgbClr val="FF0000"/>
                </a:solidFill>
              </a:rPr>
              <a:t>val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1" name="直線矢印コネクタ 10"/>
          <p:cNvCxnSpPr>
            <a:stCxn id="15" idx="1"/>
          </p:cNvCxnSpPr>
          <p:nvPr/>
        </p:nvCxnSpPr>
        <p:spPr>
          <a:xfrm flipH="1" flipV="1">
            <a:off x="3361688" y="2636912"/>
            <a:ext cx="2362440" cy="1911167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 rot="2259430">
            <a:off x="3711820" y="3226115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1988840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err="1" smtClean="0"/>
              <a:t>shugo</a:t>
            </a:r>
            <a:endParaRPr lang="en-US" altLang="ja-JP" sz="2000" u="sng" dirty="0" smtClean="0"/>
          </a:p>
        </p:txBody>
      </p:sp>
      <p:cxnSp>
        <p:nvCxnSpPr>
          <p:cNvPr id="39" name="直線矢印コネクタ 38"/>
          <p:cNvCxnSpPr>
            <a:stCxn id="38" idx="1"/>
            <a:endCxn id="10" idx="3"/>
          </p:cNvCxnSpPr>
          <p:nvPr/>
        </p:nvCxnSpPr>
        <p:spPr>
          <a:xfrm flipH="1">
            <a:off x="3361688" y="2456892"/>
            <a:ext cx="2362440" cy="84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215706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7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Examples of monkey patching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Ruby on Rails</a:t>
            </a:r>
          </a:p>
          <a:p>
            <a:pPr lvl="1"/>
            <a:r>
              <a:rPr lang="en-US" altLang="ja-JP" dirty="0" err="1" smtClean="0"/>
              <a:t>ActiveSupport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Rails plugins</a:t>
            </a:r>
          </a:p>
          <a:p>
            <a:r>
              <a:rPr kumimoji="1" lang="en-US" altLang="ja-JP" dirty="0" err="1" smtClean="0"/>
              <a:t>RSpec</a:t>
            </a:r>
            <a:endParaRPr kumimoji="1" lang="en-US" altLang="ja-JP" dirty="0" smtClean="0"/>
          </a:p>
          <a:p>
            <a:r>
              <a:rPr lang="en-US" altLang="ja-JP" dirty="0" smtClean="0"/>
              <a:t>Standard libraries</a:t>
            </a:r>
          </a:p>
          <a:p>
            <a:pPr lvl="1"/>
            <a:r>
              <a:rPr kumimoji="1" lang="en-US" altLang="ja-JP" dirty="0" err="1" smtClean="0"/>
              <a:t>jcode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mathn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9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Monkey patching version of LSP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instance of </a:t>
            </a:r>
            <a:r>
              <a:rPr lang="en-US" altLang="ja-JP" dirty="0">
                <a:solidFill>
                  <a:srgbClr val="FF0000"/>
                </a:solidFill>
              </a:rPr>
              <a:t>a monkey patched class</a:t>
            </a:r>
            <a:r>
              <a:rPr lang="en-US" altLang="ja-JP" dirty="0"/>
              <a:t> must behave like an instance of </a:t>
            </a:r>
            <a:r>
              <a:rPr lang="en-US" altLang="ja-JP" dirty="0">
                <a:solidFill>
                  <a:srgbClr val="FF0000"/>
                </a:solidFill>
              </a:rPr>
              <a:t>the class without </a:t>
            </a:r>
            <a:r>
              <a:rPr lang="en-US" altLang="ja-JP" dirty="0" smtClean="0">
                <a:solidFill>
                  <a:srgbClr val="FF0000"/>
                </a:solidFill>
              </a:rPr>
              <a:t>the patch</a:t>
            </a:r>
          </a:p>
          <a:p>
            <a:pPr lvl="1"/>
            <a:r>
              <a:rPr lang="en-US" altLang="ja-JP" dirty="0" smtClean="0"/>
              <a:t>Otherwise, it breaks existing code</a:t>
            </a:r>
          </a:p>
          <a:p>
            <a:pPr lvl="1"/>
            <a:r>
              <a:rPr kumimoji="1" lang="en-US" altLang="ja-JP" dirty="0" smtClean="0"/>
              <a:t>Because monkey patching affects </a:t>
            </a:r>
            <a:r>
              <a:rPr kumimoji="1" lang="en-US" altLang="ja-JP" dirty="0" smtClean="0">
                <a:solidFill>
                  <a:srgbClr val="FF0000"/>
                </a:solidFill>
              </a:rPr>
              <a:t>globally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82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 example of LSP violation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744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#/ returns an integer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0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With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#/ returns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a rational number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require "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(1/2)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Extensibility and modularity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140456"/>
              </p:ext>
            </p:extLst>
          </p:nvPr>
        </p:nvGraphicFramePr>
        <p:xfrm>
          <a:off x="457200" y="1752600"/>
          <a:ext cx="7620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656"/>
                <a:gridCol w="2304256"/>
                <a:gridCol w="24970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Type of class extensions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Extensibility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Modularity</a:t>
                      </a:r>
                      <a:endParaRPr kumimoji="1" lang="ja-JP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Subclassing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Mix-in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Singleton methods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3"/>
                          </a:solidFill>
                        </a:rPr>
                        <a:t>Good</a:t>
                      </a:r>
                      <a:endParaRPr kumimoji="1" lang="ja-JP" alt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3"/>
                          </a:solidFill>
                        </a:rPr>
                        <a:t>Good</a:t>
                      </a:r>
                      <a:endParaRPr kumimoji="1" lang="ja-JP" alt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Monkey patching</a:t>
                      </a:r>
                      <a:endParaRPr kumimoji="1" lang="ja-JP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accent5"/>
                          </a:solidFill>
                        </a:rPr>
                        <a:t>Poor</a:t>
                      </a:r>
                      <a:endParaRPr kumimoji="1" lang="ja-JP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65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Downloads\4029322813_7c5202a9c7_b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" r="339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6732748" cy="13716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Refinements?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899592" y="4077072"/>
            <a:ext cx="7620000" cy="1401019"/>
          </a:xfrm>
        </p:spPr>
        <p:txBody>
          <a:bodyPr anchor="ctr">
            <a:normAutofit/>
          </a:bodyPr>
          <a:lstStyle/>
          <a:p>
            <a:pPr algn="r"/>
            <a:r>
              <a:rPr kumimoji="1" lang="en-US" altLang="ja-JP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way to extend classes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88024" y="6433591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Copyright (C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  <a:r>
              <a:rPr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2006 </a:t>
            </a:r>
            <a:r>
              <a:rPr lang="en-US" altLang="ja-JP" sz="1400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Jordanhill</a:t>
            </a:r>
            <a:r>
              <a:rPr lang="en-US" altLang="ja-JP" sz="14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School D&amp;T </a:t>
            </a:r>
            <a:r>
              <a:rPr lang="en-US" altLang="ja-JP" sz="1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Dept's</a:t>
            </a:r>
            <a:r>
              <a:rPr lang="en-US" altLang="ja-JP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kumimoji="1" lang="ja-JP" altLang="en-US" sz="1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hugo\AppData\Local\Microsoft\Windows\Temporary Internet Files\Content.IE5\QNL3YIHG\MP900438492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</a:t>
            </a:r>
            <a:endParaRPr lang="en-US" sz="7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Refinements are experimental, and may be removed from Ruby 2.0!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795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Terms and definitions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class extension</a:t>
            </a:r>
          </a:p>
          <a:p>
            <a:pPr lvl="1"/>
            <a:r>
              <a:rPr lang="en-US" altLang="ja-JP" dirty="0" smtClean="0"/>
              <a:t>a computational entity which extends a class or module</a:t>
            </a:r>
            <a:endParaRPr kumimoji="1" lang="en-US" altLang="ja-JP" dirty="0" smtClean="0"/>
          </a:p>
          <a:p>
            <a:r>
              <a:rPr kumimoji="1" lang="en-US" altLang="ja-JP" dirty="0" smtClean="0"/>
              <a:t>Refinements</a:t>
            </a:r>
          </a:p>
          <a:p>
            <a:pPr lvl="1"/>
            <a:r>
              <a:rPr lang="en-US" altLang="ja-JP" dirty="0" smtClean="0"/>
              <a:t>a mechanism to extend classes and modules locally</a:t>
            </a:r>
          </a:p>
          <a:p>
            <a:r>
              <a:rPr lang="en-US" altLang="ja-JP" dirty="0" smtClean="0"/>
              <a:t>refinement</a:t>
            </a:r>
          </a:p>
          <a:p>
            <a:pPr lvl="1"/>
            <a:r>
              <a:rPr lang="en-US" altLang="ja-JP" dirty="0" smtClean="0"/>
              <a:t>a class extension used in Refinements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92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Design policy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dirty="0" smtClean="0"/>
              <a:t>Extensible</a:t>
            </a:r>
          </a:p>
          <a:p>
            <a:pPr lvl="1"/>
            <a:r>
              <a:rPr lang="en-US" altLang="ja-JP" dirty="0" smtClean="0"/>
              <a:t>Refinements can </a:t>
            </a:r>
            <a:r>
              <a:rPr lang="en-US" altLang="ja-JP" dirty="0" smtClean="0">
                <a:solidFill>
                  <a:srgbClr val="FF0000"/>
                </a:solidFill>
              </a:rPr>
              <a:t>extend existing classes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en-US" altLang="ja-JP" dirty="0" smtClean="0"/>
              <a:t>Modular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>
                <a:solidFill>
                  <a:srgbClr val="FF0000"/>
                </a:solidFill>
              </a:rPr>
              <a:t>Lexically</a:t>
            </a:r>
            <a:r>
              <a:rPr kumimoji="1" lang="en-US" altLang="ja-JP" dirty="0" smtClean="0"/>
              <a:t> scoped</a:t>
            </a:r>
          </a:p>
          <a:p>
            <a:r>
              <a:rPr kumimoji="1" lang="en-US" altLang="ja-JP" dirty="0" smtClean="0"/>
              <a:t>No new syntax/keyword</a:t>
            </a:r>
          </a:p>
          <a:p>
            <a:pPr lvl="1"/>
            <a:r>
              <a:rPr lang="en-US" altLang="ja-JP" dirty="0" smtClean="0"/>
              <a:t>Use methods and blocks to extend classes</a:t>
            </a:r>
          </a:p>
          <a:p>
            <a:r>
              <a:rPr lang="en-US" altLang="ja-JP" dirty="0" smtClean="0"/>
              <a:t>No</a:t>
            </a:r>
            <a:r>
              <a:rPr kumimoji="1" lang="en-US" altLang="ja-JP" dirty="0" smtClean="0"/>
              <a:t> new semantic entity</a:t>
            </a:r>
          </a:p>
          <a:p>
            <a:pPr lvl="1"/>
            <a:r>
              <a:rPr lang="en-US" altLang="ja-JP" dirty="0" smtClean="0"/>
              <a:t>Use modules as namespaces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8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What's Ruby Association?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Organization dedicated to Ruby's</a:t>
            </a:r>
          </a:p>
          <a:p>
            <a:pPr lvl="1"/>
            <a:r>
              <a:rPr lang="en-US" altLang="ja-JP" dirty="0" smtClean="0"/>
              <a:t>Development, and</a:t>
            </a:r>
          </a:p>
          <a:p>
            <a:pPr lvl="2"/>
            <a:r>
              <a:rPr kumimoji="1" lang="en-US" altLang="ja-JP" dirty="0" smtClean="0"/>
              <a:t>Grant program</a:t>
            </a:r>
          </a:p>
          <a:p>
            <a:pPr lvl="2"/>
            <a:r>
              <a:rPr lang="en-US" altLang="ja-JP" dirty="0" smtClean="0"/>
              <a:t>Maintenance of the stable version</a:t>
            </a:r>
          </a:p>
          <a:p>
            <a:pPr lvl="1"/>
            <a:r>
              <a:rPr kumimoji="1" lang="en-US" altLang="ja-JP" dirty="0" smtClean="0"/>
              <a:t>Promotion</a:t>
            </a:r>
          </a:p>
          <a:p>
            <a:pPr lvl="2"/>
            <a:r>
              <a:rPr lang="en-US" altLang="ja-JP" dirty="0"/>
              <a:t>Certification for Ruby programmers</a:t>
            </a:r>
            <a:endParaRPr lang="ja-JP" altLang="en-US" dirty="0"/>
          </a:p>
          <a:p>
            <a:pPr lvl="2"/>
            <a:r>
              <a:rPr lang="en-US" altLang="ja-JP" dirty="0" err="1" smtClean="0"/>
              <a:t>RubyWorld</a:t>
            </a:r>
            <a:r>
              <a:rPr lang="en-US" altLang="ja-JP" dirty="0" smtClean="0"/>
              <a:t> Conference (Nov 8 – Nov 9)</a:t>
            </a:r>
          </a:p>
          <a:p>
            <a:pPr lvl="2"/>
            <a:r>
              <a:rPr lang="en-US" altLang="ja-JP" dirty="0" smtClean="0"/>
              <a:t>Seminars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6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Example of a refinement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92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refine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/(other) quo(other)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1 / 2 #=&gt; (1/2)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affected</a:t>
            </a:r>
            <a:endParaRPr lang="en-US" altLang="ja-JP" sz="24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  #=&gt; 0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 affected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refinement is</a:t>
            </a:r>
            <a:br>
              <a:rPr kumimoji="1" lang="en-US" altLang="ja-JP" dirty="0" smtClean="0"/>
            </a:br>
            <a:r>
              <a:rPr kumimoji="1" lang="en-US" altLang="ja-JP" dirty="0" smtClean="0"/>
              <a:t>a module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Module#refine</a:t>
            </a:r>
            <a:r>
              <a:rPr kumimoji="1" lang="en-US" altLang="ja-JP" dirty="0" smtClean="0"/>
              <a:t> creates an anonymous module called </a:t>
            </a:r>
            <a:r>
              <a:rPr kumimoji="1" lang="en-US" altLang="ja-JP" dirty="0" smtClean="0">
                <a:solidFill>
                  <a:srgbClr val="FF0000"/>
                </a:solidFill>
              </a:rPr>
              <a:t>refinement</a:t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en-US" altLang="ja-JP" dirty="0" err="1" smtClean="0"/>
              <a:t>MathN$Fixnum</a:t>
            </a:r>
            <a:r>
              <a:rPr kumimoji="1" lang="en-US" altLang="ja-JP" dirty="0" smtClean="0"/>
              <a:t> denotes the refinement in this presentation (not valid Ruby code)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84388" y="2852936"/>
            <a:ext cx="7660020" cy="2232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# self is a created refinement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1111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Relationship between a class and its refinement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31640" y="1749443"/>
            <a:ext cx="2030048" cy="60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 smtClean="0"/>
              <a:t>Fixnum</a:t>
            </a:r>
            <a:endParaRPr lang="en-US" altLang="ja-JP" sz="2000" dirty="0" smtClean="0"/>
          </a:p>
        </p:txBody>
      </p:sp>
      <p:sp>
        <p:nvSpPr>
          <p:cNvPr id="33" name="正方形/長方形 32"/>
          <p:cNvSpPr/>
          <p:nvPr/>
        </p:nvSpPr>
        <p:spPr>
          <a:xfrm>
            <a:off x="1331640" y="2342695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1331640" y="2515943"/>
            <a:ext cx="2030048" cy="471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+/(other)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5724128" y="1582054"/>
            <a:ext cx="1973308" cy="936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u="sng" dirty="0" smtClean="0"/>
              <a:t>20</a:t>
            </a:r>
          </a:p>
        </p:txBody>
      </p:sp>
      <p:cxnSp>
        <p:nvCxnSpPr>
          <p:cNvPr id="39" name="直線矢印コネクタ 38"/>
          <p:cNvCxnSpPr>
            <a:stCxn id="38" idx="1"/>
            <a:endCxn id="10" idx="3"/>
          </p:cNvCxnSpPr>
          <p:nvPr/>
        </p:nvCxnSpPr>
        <p:spPr>
          <a:xfrm flipH="1">
            <a:off x="3361688" y="2050106"/>
            <a:ext cx="2362440" cy="0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779912" y="198884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kumimoji="1" lang="en-US" altLang="ja-JP" sz="1600" dirty="0" err="1" smtClean="0"/>
              <a:t>instanceOf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331640" y="4483859"/>
            <a:ext cx="2030048" cy="8893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&lt;&lt;module&gt;&gt;</a:t>
            </a:r>
          </a:p>
          <a:p>
            <a:pPr algn="ctr"/>
            <a:r>
              <a:rPr lang="en-US" altLang="ja-JP" sz="2000" dirty="0" err="1" smtClean="0"/>
              <a:t>MathN$Fixnum</a:t>
            </a:r>
            <a:endParaRPr lang="en-US" altLang="ja-JP" sz="2000" dirty="0" smtClean="0"/>
          </a:p>
        </p:txBody>
      </p:sp>
      <p:sp>
        <p:nvSpPr>
          <p:cNvPr id="18" name="二等辺三角形 17"/>
          <p:cNvSpPr/>
          <p:nvPr/>
        </p:nvSpPr>
        <p:spPr>
          <a:xfrm>
            <a:off x="2209560" y="2987766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stCxn id="18" idx="3"/>
            <a:endCxn id="13" idx="0"/>
          </p:cNvCxnSpPr>
          <p:nvPr/>
        </p:nvCxnSpPr>
        <p:spPr>
          <a:xfrm>
            <a:off x="2346664" y="3203790"/>
            <a:ext cx="0" cy="128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1331640" y="5373216"/>
            <a:ext cx="2030048" cy="1732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1331640" y="5546464"/>
            <a:ext cx="2030048" cy="471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+/(other)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 rot="16200000">
            <a:off x="1653219" y="363296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&lt;&lt;</a:t>
            </a:r>
            <a:r>
              <a:rPr lang="en-US" altLang="ja-JP" sz="1600" dirty="0" smtClean="0"/>
              <a:t>refine</a:t>
            </a:r>
            <a:r>
              <a:rPr kumimoji="1" lang="en-US" altLang="ja-JP" sz="1600" dirty="0" smtClean="0"/>
              <a:t>&gt;&gt;</a:t>
            </a:r>
            <a:endParaRPr kumimoji="1" lang="ja-JP" altLang="en-US" sz="1600" dirty="0"/>
          </a:p>
        </p:txBody>
      </p:sp>
      <p:cxnSp>
        <p:nvCxnSpPr>
          <p:cNvPr id="30" name="直線矢印コネクタ 29"/>
          <p:cNvCxnSpPr>
            <a:stCxn id="38" idx="1"/>
            <a:endCxn id="13" idx="3"/>
          </p:cNvCxnSpPr>
          <p:nvPr/>
        </p:nvCxnSpPr>
        <p:spPr>
          <a:xfrm flipH="1">
            <a:off x="3361688" y="2050106"/>
            <a:ext cx="2362440" cy="2878432"/>
          </a:xfrm>
          <a:prstGeom prst="straightConnector1">
            <a:avLst/>
          </a:prstGeom>
          <a:ln>
            <a:prstDash val="sysDash"/>
            <a:headEnd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2"/>
          <p:cNvSpPr txBox="1">
            <a:spLocks/>
          </p:cNvSpPr>
          <p:nvPr/>
        </p:nvSpPr>
        <p:spPr>
          <a:xfrm>
            <a:off x="5220072" y="3284984"/>
            <a:ext cx="2736304" cy="2733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 20 / 9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 20 / 9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 flipV="1">
            <a:off x="5452947" y="2029522"/>
            <a:ext cx="423746" cy="1382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4067945" y="4077072"/>
            <a:ext cx="1512167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Multiple refinements in a single module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...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refine String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...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AppData\Local\Microsoft\Windows\Temporary Internet Files\Content.IE5\VT0GROZY\MP90031560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2627784" y="692696"/>
            <a:ext cx="6120680" cy="1371600"/>
          </a:xfrm>
        </p:spPr>
        <p:txBody>
          <a:bodyPr anchor="ctr">
            <a:no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68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Using refinements in other modules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27363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MyModule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"\"foo\""</a:t>
            </a:r>
            <a:endParaRPr lang="en-US" altLang="ja-JP" sz="24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foo.rb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bar.rb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Using refinements in </a:t>
            </a:r>
            <a:r>
              <a:rPr lang="en-US" altLang="ja-JP" dirty="0" err="1" smtClean="0"/>
              <a:t>toplevel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2420888"/>
            <a:ext cx="7130752" cy="1656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"foo".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"\"foo\""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load("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bar.rb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")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84388" y="4941168"/>
            <a:ext cx="7130752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"bar".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to_json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NoMethodError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Lexical scope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 1 / 2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Bar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p 1 / 2 #=&gt; (1/2)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     #=&gt;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900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lexically scoped?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Not to break existing code</a:t>
            </a:r>
          </a:p>
          <a:p>
            <a:pPr lvl="1"/>
            <a:r>
              <a:rPr kumimoji="1" lang="en-US" altLang="ja-JP" dirty="0" smtClean="0"/>
              <a:t>Third party libraries might expect the original behavior of </a:t>
            </a:r>
            <a:r>
              <a:rPr kumimoji="1" lang="en-US" altLang="ja-JP" dirty="0" err="1" smtClean="0"/>
              <a:t>Fixnum</a:t>
            </a:r>
            <a:r>
              <a:rPr kumimoji="1" lang="en-US" altLang="ja-JP" dirty="0" smtClean="0"/>
              <a:t>#/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12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ugo\AppData\Local\Microsoft\Windows\Temporary Internet Files\Content.IE5\OGH6LYUT\MP900399573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/>
          <a:stretch/>
        </p:blipFill>
        <p:spPr bwMode="auto">
          <a:xfrm>
            <a:off x="-30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568" y="3933056"/>
            <a:ext cx="5791200" cy="1371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 classes and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79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motorcycles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1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super in refined methods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58801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refine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String do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 +(other)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if encoding == Encoding::ASCII_8BIT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dirty="0" err="1">
                <a:latin typeface="Courier New" pitchFamily="49" charset="0"/>
                <a:cs typeface="Courier New" pitchFamily="49" charset="0"/>
              </a:rPr>
              <a:t>other.force_encoding</a:t>
            </a:r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("ASCII-8BIT"))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altLang="ja-JP" dirty="0">
                <a:latin typeface="Courier New" pitchFamily="49" charset="0"/>
                <a:cs typeface="Courier New" pitchFamily="49" charset="0"/>
              </a:rPr>
              <a:t>(other)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  end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  end</a:t>
            </a:r>
          </a:p>
          <a:p>
            <a:r>
              <a:rPr lang="en-US" altLang="ja-JP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直線矢印コネクタ 4"/>
          <p:cNvCxnSpPr>
            <a:stCxn id="10" idx="1"/>
          </p:cNvCxnSpPr>
          <p:nvPr/>
        </p:nvCxnSpPr>
        <p:spPr>
          <a:xfrm flipH="1" flipV="1">
            <a:off x="2237844" y="4293097"/>
            <a:ext cx="1686084" cy="50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>
            <a:stCxn id="10" idx="1"/>
          </p:cNvCxnSpPr>
          <p:nvPr/>
        </p:nvCxnSpPr>
        <p:spPr>
          <a:xfrm flipH="1" flipV="1">
            <a:off x="2237844" y="3429001"/>
            <a:ext cx="1686084" cy="1371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923928" y="4569764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String#+ is called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32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Linearization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995936" y="1412776"/>
            <a:ext cx="470769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class Foo;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FooExt1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FooExt2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800" dirty="0" err="1" smtClean="0">
                <a:latin typeface="Courier New" pitchFamily="49" charset="0"/>
                <a:cs typeface="Courier New" pitchFamily="49" charset="0"/>
              </a:rPr>
              <a:t>FooExtUser</a:t>
            </a:r>
            <a:endParaRPr lang="en-US" altLang="ja-JP" sz="1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using FooExt1</a:t>
            </a:r>
          </a:p>
          <a:p>
            <a:r>
              <a:rPr lang="en-US" altLang="ja-JP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using FooExt2</a:t>
            </a: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800" dirty="0" err="1" smtClean="0">
                <a:latin typeface="Courier New" pitchFamily="49" charset="0"/>
                <a:cs typeface="Courier New" pitchFamily="49" charset="0"/>
              </a:rPr>
              <a:t>Foo.new.do_something</a:t>
            </a:r>
            <a:endParaRPr lang="en-US" altLang="ja-JP" sz="1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8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3212976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dirty="0" smtClean="0"/>
              <a:t>FooExt1$Foo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71600" y="1772816"/>
            <a:ext cx="189985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Foo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80044" y="4938143"/>
            <a:ext cx="1899858" cy="795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&lt;&lt;module</a:t>
            </a:r>
            <a:r>
              <a:rPr lang="en-US" altLang="ja-JP" dirty="0" smtClean="0"/>
              <a:t>&gt;&gt;</a:t>
            </a:r>
          </a:p>
          <a:p>
            <a:pPr algn="ctr"/>
            <a:r>
              <a:rPr lang="en-US" altLang="ja-JP" smtClean="0"/>
              <a:t>FooExt2$Foo</a:t>
            </a:r>
            <a:endParaRPr kumimoji="1" lang="ja-JP" altLang="en-US" dirty="0"/>
          </a:p>
        </p:txBody>
      </p:sp>
      <p:sp>
        <p:nvSpPr>
          <p:cNvPr id="11" name="二等辺三角形 10"/>
          <p:cNvSpPr/>
          <p:nvPr/>
        </p:nvSpPr>
        <p:spPr>
          <a:xfrm>
            <a:off x="1784425" y="2348880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1" idx="3"/>
            <a:endCxn id="7" idx="0"/>
          </p:cNvCxnSpPr>
          <p:nvPr/>
        </p:nvCxnSpPr>
        <p:spPr>
          <a:xfrm>
            <a:off x="1921529" y="2564904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二等辺三角形 14"/>
          <p:cNvSpPr/>
          <p:nvPr/>
        </p:nvSpPr>
        <p:spPr>
          <a:xfrm>
            <a:off x="1784425" y="4008089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3"/>
            <a:endCxn id="10" idx="0"/>
          </p:cNvCxnSpPr>
          <p:nvPr/>
        </p:nvCxnSpPr>
        <p:spPr>
          <a:xfrm>
            <a:off x="1921529" y="4224113"/>
            <a:ext cx="8444" cy="71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 flipV="1">
            <a:off x="3059832" y="5445224"/>
            <a:ext cx="1276834" cy="288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曲線コネクタ 12"/>
          <p:cNvCxnSpPr>
            <a:stCxn id="7" idx="3"/>
            <a:endCxn id="9" idx="3"/>
          </p:cNvCxnSpPr>
          <p:nvPr/>
        </p:nvCxnSpPr>
        <p:spPr>
          <a:xfrm flipV="1">
            <a:off x="2871458" y="2060848"/>
            <a:ext cx="12700" cy="1549685"/>
          </a:xfrm>
          <a:prstGeom prst="curvedConnector3">
            <a:avLst>
              <a:gd name="adj1" fmla="val 61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771800" y="26510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  <p:cxnSp>
        <p:nvCxnSpPr>
          <p:cNvPr id="18" name="曲線コネクタ 17"/>
          <p:cNvCxnSpPr>
            <a:stCxn id="10" idx="3"/>
            <a:endCxn id="7" idx="3"/>
          </p:cNvCxnSpPr>
          <p:nvPr/>
        </p:nvCxnSpPr>
        <p:spPr>
          <a:xfrm flipH="1" flipV="1">
            <a:off x="2871458" y="3610533"/>
            <a:ext cx="8444" cy="1725167"/>
          </a:xfrm>
          <a:prstGeom prst="curvedConnector3">
            <a:avLst>
              <a:gd name="adj1" fmla="val -8911357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806105" y="428845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S</a:t>
            </a:r>
            <a:r>
              <a:rPr lang="en-US" altLang="ja-JP" dirty="0" err="1" smtClean="0"/>
              <a:t>ubclassing</a:t>
            </a:r>
            <a:r>
              <a:rPr lang="en-US" altLang="ja-JP" dirty="0" smtClean="0"/>
              <a:t> and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995936" y="1412776"/>
            <a:ext cx="470769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class Foo;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class Bar &lt; Foo;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refine Foo do ...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refine Bar do ... 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FooBarExtUser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FooExt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BarExt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600" dirty="0" err="1" smtClean="0">
                <a:latin typeface="Courier New" pitchFamily="49" charset="0"/>
                <a:cs typeface="Courier New" pitchFamily="49" charset="0"/>
              </a:rPr>
              <a:t>Bar.new.do_something</a:t>
            </a:r>
            <a:endParaRPr lang="en-US" altLang="ja-JP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6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6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3059832" y="5733257"/>
            <a:ext cx="12768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885768" y="285293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err="1" smtClean="0"/>
              <a:t>FooExt$Foo</a:t>
            </a:r>
            <a:endParaRPr lang="en-US" altLang="ja-JP" dirty="0" smtClean="0"/>
          </a:p>
        </p:txBody>
      </p:sp>
      <p:sp>
        <p:nvSpPr>
          <p:cNvPr id="14" name="正方形/長方形 13"/>
          <p:cNvSpPr/>
          <p:nvPr/>
        </p:nvSpPr>
        <p:spPr>
          <a:xfrm>
            <a:off x="885768" y="1592796"/>
            <a:ext cx="203004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Foo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885768" y="414130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Bar</a:t>
            </a:r>
          </a:p>
        </p:txBody>
      </p:sp>
      <p:sp>
        <p:nvSpPr>
          <p:cNvPr id="18" name="二等辺三角形 17"/>
          <p:cNvSpPr/>
          <p:nvPr/>
        </p:nvSpPr>
        <p:spPr>
          <a:xfrm>
            <a:off x="1763688" y="2168860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>
            <a:stCxn id="18" idx="3"/>
            <a:endCxn id="13" idx="0"/>
          </p:cNvCxnSpPr>
          <p:nvPr/>
        </p:nvCxnSpPr>
        <p:spPr>
          <a:xfrm>
            <a:off x="1900792" y="2384884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885768" y="5429676"/>
            <a:ext cx="2030048" cy="6480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&lt;&lt;module&gt;&gt;</a:t>
            </a:r>
          </a:p>
          <a:p>
            <a:pPr algn="ctr"/>
            <a:r>
              <a:rPr lang="en-US" altLang="ja-JP" dirty="0" err="1" smtClean="0"/>
              <a:t>BarExt$Bar</a:t>
            </a:r>
            <a:endParaRPr lang="en-US" altLang="ja-JP" dirty="0" smtClean="0"/>
          </a:p>
        </p:txBody>
      </p:sp>
      <p:sp>
        <p:nvSpPr>
          <p:cNvPr id="22" name="二等辺三角形 21"/>
          <p:cNvSpPr/>
          <p:nvPr/>
        </p:nvSpPr>
        <p:spPr>
          <a:xfrm>
            <a:off x="1763688" y="350100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22" idx="3"/>
            <a:endCxn id="17" idx="0"/>
          </p:cNvCxnSpPr>
          <p:nvPr/>
        </p:nvCxnSpPr>
        <p:spPr>
          <a:xfrm>
            <a:off x="1900792" y="3717031"/>
            <a:ext cx="0" cy="42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二等辺三角形 23"/>
          <p:cNvSpPr/>
          <p:nvPr/>
        </p:nvSpPr>
        <p:spPr>
          <a:xfrm>
            <a:off x="1763688" y="4789377"/>
            <a:ext cx="274208" cy="216024"/>
          </a:xfrm>
          <a:prstGeom prst="triangl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>
            <a:stCxn id="24" idx="3"/>
            <a:endCxn id="21" idx="0"/>
          </p:cNvCxnSpPr>
          <p:nvPr/>
        </p:nvCxnSpPr>
        <p:spPr>
          <a:xfrm>
            <a:off x="1900792" y="5005401"/>
            <a:ext cx="0" cy="42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線コネクタ 42"/>
          <p:cNvCxnSpPr>
            <a:stCxn id="17" idx="3"/>
            <a:endCxn id="14" idx="3"/>
          </p:cNvCxnSpPr>
          <p:nvPr/>
        </p:nvCxnSpPr>
        <p:spPr>
          <a:xfrm flipV="1">
            <a:off x="2915816" y="1880828"/>
            <a:ext cx="12700" cy="2584514"/>
          </a:xfrm>
          <a:prstGeom prst="curvedConnector3">
            <a:avLst>
              <a:gd name="adj1" fmla="val 7156094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3059832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Inheritance of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7525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ActiveRecord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class Base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::Refinements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Article &lt;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ActiveRecord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::Base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#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Refinements is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 available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Mix-in</a:t>
            </a:r>
            <a:r>
              <a:rPr kumimoji="1" lang="en-US" altLang="ja-JP" dirty="0" smtClean="0"/>
              <a:t> and refinements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204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MyHelper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::Refinements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Article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include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MyHelper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#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ActiveSupport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Refinements is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# NOT available here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ugo\AppData\Local\Microsoft\Windows\Temporary Internet Files\Content.IE5\QNL3YIHG\MP90038605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"/>
          <a:stretch/>
        </p:blipFill>
        <p:spPr bwMode="auto">
          <a:xfrm>
            <a:off x="0" y="-9500"/>
            <a:ext cx="9144000" cy="68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539552" y="1484784"/>
            <a:ext cx="5791200" cy="137160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Metaprogramming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refinements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79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module_eval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MathN.module_eval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{p 1 / 2} #=&gt; (1/2)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Foo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using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MathN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Foo.module_eval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{p 1 / 2} #=&gt; (1/2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Get refinements from modules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104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...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String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...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ToJSON.refinements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#=&gt; {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=&gt;#&lt;Module:0x22528f4c&gt;, String=&gt;#&lt;Module:0x22528ed4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&gt;}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Using refinements globally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816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using_globally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(mod)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mod.refinements.each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do |c, r|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c.send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(:prepend, r)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using_globally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ToJSON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123.to_json #=&gt; "123"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shugo\AppData\Local\Microsoft\Windows\Temporary Internet Files\Content.IE5\VT0GROZY\MP900382998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99792" y="1340768"/>
            <a:ext cx="5791200" cy="137160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cases of Refinements</a:t>
            </a:r>
            <a:endParaRPr kumimoji="1" lang="ja-JP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11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97224" y="152718"/>
            <a:ext cx="5791200" cy="1371600"/>
          </a:xfrm>
        </p:spPr>
        <p:txBody>
          <a:bodyPr/>
          <a:lstStyle/>
          <a:p>
            <a:pPr algn="r"/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fishing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1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Incompatible extensions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Refinements can break compatibility safely</a:t>
            </a:r>
          </a:p>
          <a:p>
            <a:pPr lvl="1"/>
            <a:r>
              <a:rPr lang="en-US" dirty="0"/>
              <a:t>Refinements are lexically scoped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rationalize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 version of </a:t>
            </a:r>
            <a:r>
              <a:rPr lang="en-US" dirty="0" err="1" smtClean="0"/>
              <a:t>mathn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420888"/>
            <a:ext cx="7130752" cy="3240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require "rationalize"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Foo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using Rationalize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p 1 / 2 #=&gt; (1/2)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p 1 / 2 #=&gt; 0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compatibility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String#lines</a:t>
            </a:r>
            <a:r>
              <a:rPr lang="en-US" dirty="0" smtClean="0"/>
              <a:t> will be changed to return an Array instead of an Enumerator (#6670)</a:t>
            </a:r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852936"/>
            <a:ext cx="7130752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StringBackwardCompat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refine String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lines(*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&amp;block)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each_line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&amp;block)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smtClean="0"/>
              <a:t>expression elimination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expressions should be replaced with dynamic dispatching</a:t>
            </a:r>
          </a:p>
          <a:p>
            <a:r>
              <a:rPr lang="en-US" dirty="0" smtClean="0"/>
              <a:t>However, it's not good to add methods to built-in classes</a:t>
            </a:r>
          </a:p>
          <a:p>
            <a:r>
              <a:rPr lang="en-US" dirty="0" smtClean="0"/>
              <a:t>Refinements can be used in such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case expression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From </a:t>
            </a:r>
            <a:r>
              <a:rPr lang="en-US" sz="2400" dirty="0" err="1" smtClean="0"/>
              <a:t>xmlrpc</a:t>
            </a:r>
            <a:r>
              <a:rPr lang="en-US" sz="2400" dirty="0" smtClean="0"/>
              <a:t>/</a:t>
            </a:r>
            <a:r>
              <a:rPr lang="en-US" sz="2400" dirty="0" err="1" smtClean="0"/>
              <a:t>create.rb</a:t>
            </a:r>
            <a:r>
              <a:rPr lang="en-US" sz="2400" dirty="0" smtClean="0"/>
              <a:t>: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276872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conv2value(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= case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Fixnum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Bignum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when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TrueClass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FalseClass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writer.tag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? "1" : "0")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652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Examle</a:t>
            </a:r>
            <a:r>
              <a:rPr lang="en-US" dirty="0" smtClean="0"/>
              <a:t> of case expression elimination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896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module XMLRPC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[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TrueClass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FalseClass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].each do |c|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refine c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to_xml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(writer)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writer.tag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             self ? "1" : "0")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37125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DSL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 DSLs often extend built-in classes</a:t>
            </a:r>
          </a:p>
          <a:p>
            <a:r>
              <a:rPr lang="en-US" dirty="0" smtClean="0"/>
              <a:t>Refinements can be used to extend built-in classes only in DSL contexts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74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rspec</a:t>
            </a:r>
            <a:r>
              <a:rPr lang="en-US" dirty="0" smtClean="0"/>
              <a:t>-refinements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Provides methods like should by refinements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276872"/>
            <a:ext cx="7130752" cy="42484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class Foo;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tes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should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; end; end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describe Foo do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it { </a:t>
            </a:r>
            <a:r>
              <a:rPr lang="en-US" altLang="ja-JP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should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be_a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Foo }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specify {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expect {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Foo.new.tes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}.to \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raise_error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NameError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)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660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activerecord</a:t>
            </a:r>
            <a:r>
              <a:rPr lang="en-US" dirty="0" smtClean="0"/>
              <a:t>-refinements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Provides operators in where conditions by refinements</a:t>
            </a:r>
          </a:p>
          <a:p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84388" y="2708920"/>
            <a:ext cx="7130752" cy="1728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User.where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 :name == "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matz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" }.first</a:t>
            </a:r>
          </a:p>
          <a:p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User.where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{ :age &gt;= 20 }.all</a:t>
            </a: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:age &gt;= 20 #=&gt;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ArgumentError</a:t>
            </a:r>
            <a:endParaRPr lang="en-US" altLang="ja-JP" sz="24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ugo\AppData\Local\Microsoft\Windows\Temporary Internet Files\Content.IE5\OGH6LYUT\MP900313910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573"/>
          <a:stretch/>
        </p:blipFill>
        <p:spPr bwMode="auto">
          <a:xfrm>
            <a:off x="1" y="0"/>
            <a:ext cx="9144000" cy="73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07704" y="4293096"/>
            <a:ext cx="6552728" cy="1371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refinements slow?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4941168"/>
            <a:ext cx="5791200" cy="137160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love my family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90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code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43204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foo;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end;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C;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include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M;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bar;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end; 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MExt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M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foo;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CExt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refine C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do </a:t>
            </a:r>
            <a:r>
              <a:rPr lang="en-US" altLang="ja-JP" sz="2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bar; </a:t>
            </a:r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342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code (cont'd)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083956" cy="4536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10000000</a:t>
            </a:r>
          </a:p>
          <a:p>
            <a:r>
              <a:rPr lang="en-US" altLang="ja-JP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name, mod,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mid)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call_100_times = 100.times.map { "obj.#{mid}" }.join("; 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bm.report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mod.module_eval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("#{N / 100}.times { #{call_100_times} }")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altLang="ja-JP" sz="1400" dirty="0" err="1" smtClean="0">
                <a:latin typeface="Courier New" pitchFamily="49" charset="0"/>
                <a:cs typeface="Courier New" pitchFamily="49" charset="0"/>
              </a:rPr>
              <a:t>Benchmark.bmbm</a:t>
            </a:r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do |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c =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C.new</a:t>
            </a:r>
            <a:endParaRPr lang="en-US" altLang="ja-JP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"no refinement", Object, c, "bar")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"class refinement",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CExt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c, "bar")</a:t>
            </a:r>
          </a:p>
          <a:p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  run(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bm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"module refinement", </a:t>
            </a:r>
            <a:r>
              <a:rPr lang="en-US" altLang="ja-JP" sz="1400" dirty="0" err="1">
                <a:latin typeface="Courier New" pitchFamily="49" charset="0"/>
                <a:cs typeface="Courier New" pitchFamily="49" charset="0"/>
              </a:rPr>
              <a:t>MExt</a:t>
            </a:r>
            <a:r>
              <a:rPr lang="en-US" altLang="ja-JP" sz="1400" dirty="0">
                <a:latin typeface="Courier New" pitchFamily="49" charset="0"/>
                <a:cs typeface="Courier New" pitchFamily="49" charset="0"/>
              </a:rPr>
              <a:t>, c, "foo")</a:t>
            </a:r>
          </a:p>
          <a:p>
            <a:r>
              <a:rPr lang="en-US" altLang="ja-JP" sz="1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Benchmark result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728495"/>
              </p:ext>
            </p:extLst>
          </p:nvPr>
        </p:nvGraphicFramePr>
        <p:xfrm>
          <a:off x="611560" y="1700808"/>
          <a:ext cx="792088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9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Benchmark result (without method cache)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195401"/>
              </p:ext>
            </p:extLst>
          </p:nvPr>
        </p:nvGraphicFramePr>
        <p:xfrm>
          <a:off x="755576" y="1772816"/>
          <a:ext cx="777686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円形吹き出し 5"/>
          <p:cNvSpPr/>
          <p:nvPr/>
        </p:nvSpPr>
        <p:spPr>
          <a:xfrm>
            <a:off x="3563888" y="3573016"/>
            <a:ext cx="1224136" cy="612648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1.26x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5292080" y="1700808"/>
            <a:ext cx="1224136" cy="612648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3.21x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Refinements are extensible and modular class extensions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93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Selector namespace</a:t>
            </a:r>
          </a:p>
          <a:p>
            <a:pPr lvl="1"/>
            <a:r>
              <a:rPr lang="en-US" dirty="0" err="1" smtClean="0"/>
              <a:t>SmallScript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4</a:t>
            </a:r>
          </a:p>
          <a:p>
            <a:r>
              <a:rPr lang="en-US" dirty="0" err="1" smtClean="0"/>
              <a:t>Classbox</a:t>
            </a:r>
            <a:endParaRPr lang="en-US" dirty="0" smtClean="0"/>
          </a:p>
          <a:p>
            <a:pPr lvl="1"/>
            <a:r>
              <a:rPr lang="en-US" dirty="0" smtClean="0"/>
              <a:t>Smalltalk, Java</a:t>
            </a:r>
          </a:p>
          <a:p>
            <a:r>
              <a:rPr lang="en-US" dirty="0" smtClean="0"/>
              <a:t>import-module, class-in-state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27584" y="2578551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tx2"/>
                </a:solidFill>
                <a:latin typeface="+mj-lt"/>
              </a:rPr>
              <a:t>Thank you!</a:t>
            </a:r>
            <a:endParaRPr kumimoji="1" lang="ja-JP" altLang="en-US" sz="8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9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Today's topic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Refinements</a:t>
            </a:r>
          </a:p>
          <a:p>
            <a:pPr lvl="1"/>
            <a:r>
              <a:rPr lang="en-US" altLang="ja-JP" dirty="0"/>
              <a:t>A</a:t>
            </a:r>
            <a:r>
              <a:rPr lang="en-US" altLang="ja-JP" dirty="0" smtClean="0"/>
              <a:t> new feature of Ruby 2.0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6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Background –</a:t>
            </a:r>
            <a:br>
              <a:rPr kumimoji="1" lang="en-US" altLang="ja-JP" dirty="0" smtClean="0"/>
            </a:br>
            <a:r>
              <a:rPr kumimoji="1" lang="en-US" altLang="ja-JP" dirty="0" smtClean="0"/>
              <a:t>existing class extensions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1748294914"/>
              </p:ext>
            </p:extLst>
          </p:nvPr>
        </p:nvGraphicFramePr>
        <p:xfrm>
          <a:off x="140364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3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Subclassing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84388" y="1628800"/>
            <a:ext cx="7130752" cy="3816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180000" tIns="144000" rIns="180000" bIns="72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:name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class Employee &lt; Person</a:t>
            </a:r>
          </a:p>
          <a:p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attr_accessor</a:t>
            </a:r>
            <a:r>
              <a:rPr lang="en-US" altLang="ja-JP" sz="2400" dirty="0">
                <a:latin typeface="Courier New" pitchFamily="49" charset="0"/>
                <a:cs typeface="Courier New" pitchFamily="49" charset="0"/>
              </a:rPr>
              <a:t> :</a:t>
            </a:r>
            <a:r>
              <a:rPr lang="en-US" altLang="ja-JP" sz="2400" dirty="0" err="1">
                <a:latin typeface="Courier New" pitchFamily="49" charset="0"/>
                <a:cs typeface="Courier New" pitchFamily="49" charset="0"/>
              </a:rPr>
              <a:t>monthly_salary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ja-JP" sz="2400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altLang="ja-JP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13193</TotalTime>
  <Words>1728</Words>
  <Application>Microsoft Office PowerPoint</Application>
  <PresentationFormat>画面に合わせる (4:3)</PresentationFormat>
  <Paragraphs>515</Paragraphs>
  <Slides>66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67" baseType="lpstr">
      <vt:lpstr>エッセンシャル</vt:lpstr>
      <vt:lpstr>Refinements – A new feature of Ruby</vt:lpstr>
      <vt:lpstr>Who am I?</vt:lpstr>
      <vt:lpstr>What's Ruby Association?</vt:lpstr>
      <vt:lpstr>I love motorcycles</vt:lpstr>
      <vt:lpstr>I love fishing</vt:lpstr>
      <vt:lpstr>I love my family</vt:lpstr>
      <vt:lpstr>Today's topic</vt:lpstr>
      <vt:lpstr>Background – existing class extensions</vt:lpstr>
      <vt:lpstr>Subclassing</vt:lpstr>
      <vt:lpstr>Ruby's subclassing</vt:lpstr>
      <vt:lpstr>LSP</vt:lpstr>
      <vt:lpstr>An example of LSP violation in Ruby</vt:lpstr>
      <vt:lpstr>Implementation-only inheritance</vt:lpstr>
      <vt:lpstr>Mix-in</vt:lpstr>
      <vt:lpstr>Limited multiple inheritance</vt:lpstr>
      <vt:lpstr>Linearization of mix-in</vt:lpstr>
      <vt:lpstr>Singleton methods</vt:lpstr>
      <vt:lpstr>Singleton classes behind singleton methods</vt:lpstr>
      <vt:lpstr>Limitation of singleton methods</vt:lpstr>
      <vt:lpstr>Monkey patching</vt:lpstr>
      <vt:lpstr>Monkey patching affects all instances</vt:lpstr>
      <vt:lpstr>Examples of monkey patching</vt:lpstr>
      <vt:lpstr>Monkey patching version of LSP</vt:lpstr>
      <vt:lpstr>An example of LSP violation</vt:lpstr>
      <vt:lpstr>Extensibility and modularity</vt:lpstr>
      <vt:lpstr>What are Refinements?</vt:lpstr>
      <vt:lpstr>WARNING</vt:lpstr>
      <vt:lpstr>Terms and definitions</vt:lpstr>
      <vt:lpstr>Design policy</vt:lpstr>
      <vt:lpstr>Example of a refinement</vt:lpstr>
      <vt:lpstr>A refinement is a module</vt:lpstr>
      <vt:lpstr>Relationship between a class and its refinement</vt:lpstr>
      <vt:lpstr>Multiple refinements in a single module</vt:lpstr>
      <vt:lpstr>Scope of refinements</vt:lpstr>
      <vt:lpstr>Using refinements in other modules</vt:lpstr>
      <vt:lpstr>Using refinements in toplevel</vt:lpstr>
      <vt:lpstr>Lexical scope</vt:lpstr>
      <vt:lpstr>Why lexically scoped?</vt:lpstr>
      <vt:lpstr>Stacking classes and refinements</vt:lpstr>
      <vt:lpstr>super in refined methods</vt:lpstr>
      <vt:lpstr>Linearization of refinements</vt:lpstr>
      <vt:lpstr>Subclassing and refinements</vt:lpstr>
      <vt:lpstr>Inheritance of refinements</vt:lpstr>
      <vt:lpstr>Mix-in and refinements</vt:lpstr>
      <vt:lpstr>Metaprogramming with refinements</vt:lpstr>
      <vt:lpstr>module_eval</vt:lpstr>
      <vt:lpstr>Get refinements from modules</vt:lpstr>
      <vt:lpstr>Using refinements globally</vt:lpstr>
      <vt:lpstr>Use cases of Refinements</vt:lpstr>
      <vt:lpstr>Incompatible extensions</vt:lpstr>
      <vt:lpstr>rationalize</vt:lpstr>
      <vt:lpstr>Backward compatibility</vt:lpstr>
      <vt:lpstr>Case expression elimination</vt:lpstr>
      <vt:lpstr>Example of a case expression</vt:lpstr>
      <vt:lpstr>Examle of case expression elimination</vt:lpstr>
      <vt:lpstr>Internal DSL</vt:lpstr>
      <vt:lpstr>rspec-refinements</vt:lpstr>
      <vt:lpstr>activerecord-refinements</vt:lpstr>
      <vt:lpstr>Are refinements slow?</vt:lpstr>
      <vt:lpstr>Benchmark code</vt:lpstr>
      <vt:lpstr>Benchmark code (cont'd)</vt:lpstr>
      <vt:lpstr>Benchmark result</vt:lpstr>
      <vt:lpstr>Benchmark result (without method cache)</vt:lpstr>
      <vt:lpstr>Conclusion</vt:lpstr>
      <vt:lpstr>Previous works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Purely functional programming in Ruby</dc:title>
  <dc:creator>shugo</dc:creator>
  <cp:lastModifiedBy>前田修吾</cp:lastModifiedBy>
  <cp:revision>435</cp:revision>
  <dcterms:created xsi:type="dcterms:W3CDTF">2012-08-14T05:01:14Z</dcterms:created>
  <dcterms:modified xsi:type="dcterms:W3CDTF">2012-10-17T08:24:38Z</dcterms:modified>
</cp:coreProperties>
</file>